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9"/>
  </p:notesMasterIdLst>
  <p:sldIdLst>
    <p:sldId id="256" r:id="rId2"/>
    <p:sldId id="304" r:id="rId3"/>
    <p:sldId id="257" r:id="rId4"/>
    <p:sldId id="260" r:id="rId5"/>
    <p:sldId id="261" r:id="rId6"/>
    <p:sldId id="264" r:id="rId7"/>
    <p:sldId id="266" r:id="rId8"/>
    <p:sldId id="268" r:id="rId9"/>
    <p:sldId id="269" r:id="rId10"/>
    <p:sldId id="270" r:id="rId11"/>
    <p:sldId id="276" r:id="rId12"/>
    <p:sldId id="277" r:id="rId13"/>
    <p:sldId id="273" r:id="rId14"/>
    <p:sldId id="274" r:id="rId15"/>
    <p:sldId id="279" r:id="rId16"/>
    <p:sldId id="280" r:id="rId17"/>
    <p:sldId id="281" r:id="rId18"/>
    <p:sldId id="288" r:id="rId19"/>
    <p:sldId id="282" r:id="rId20"/>
    <p:sldId id="302" r:id="rId21"/>
    <p:sldId id="303" r:id="rId22"/>
    <p:sldId id="285" r:id="rId23"/>
    <p:sldId id="286" r:id="rId24"/>
    <p:sldId id="305" r:id="rId25"/>
    <p:sldId id="289" r:id="rId26"/>
    <p:sldId id="292" r:id="rId27"/>
    <p:sldId id="293" r:id="rId28"/>
    <p:sldId id="291" r:id="rId29"/>
    <p:sldId id="290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147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CD221E-8887-4230-9741-149ACF25087C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74A873-746B-4A2B-AAD9-AA1B3B140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0B382-2E06-446F-B6B8-223183E7684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1300" y="685800"/>
            <a:ext cx="3836988" cy="2878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849688"/>
            <a:ext cx="5715000" cy="46339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90FAD-9480-4EBA-B831-00F2D0DCDA6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E902D6-7E0F-44FD-AD98-806DC011939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06600" y="685800"/>
            <a:ext cx="2844800" cy="213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718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BCFBA8-F1BC-46E8-BC31-A250686ABC6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685800"/>
            <a:ext cx="3932237" cy="2949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921125"/>
            <a:ext cx="5791200" cy="45370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53161-96A5-4803-8AC0-A3D1E1560A8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4343400"/>
            <a:ext cx="51816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90D76-1F51-43EB-A3E9-D9645B2E75E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Poly(ether-carbonate) coplymers derived from propylene oxide and CO2.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D3C291-9F16-4935-BA45-794C62A81F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F7DC-2B51-4006-96DB-2D2922E407A6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B868-E1C1-4288-8A65-11538A62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C683-0B77-408D-BBB7-C2E154ED63DE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6CE0-1A93-4096-B73C-4E0665F2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3EF2-8C59-4449-92D1-14D8EE569200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514A-F022-40D1-B7B0-0316CF07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45B3-2279-47FC-B633-5A5F30C147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06D1-7A00-480C-8A27-E59808DA10BC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DF89-4A74-4AE8-8ABF-CFDDCDDE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91E7-EFC0-416B-A991-4DB38AC4B69B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26B8-B50C-4884-A3AC-7B550F51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2BDE-F918-473B-A4E7-A82F3DE22208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D3E1-4F80-4265-863C-F38BEB41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494A-BBC6-4150-9DF9-251B2EECB754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36A8-D698-4BD3-9087-7E51D307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9023-4BB1-40FF-B077-F0E7BC524E98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021-24C3-4423-822D-5F2AFB65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C7F1-DE9A-43C6-9798-3E642CB38500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D53-F357-41D1-B350-46FF0EEB1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D6A6-FF82-49A3-A349-D03FF421D009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E719-97A3-4B65-8127-41348CDD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94C9-E906-4773-B4D6-118B6B8990E8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F146-0506-4DD6-BBE9-FDEC7E7FE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FC25B-B09E-4E6B-8CE4-65D254253BF1}" type="datetimeFigureOut">
              <a:rPr lang="en-US"/>
              <a:pPr>
                <a:defRPr/>
              </a:pPr>
              <a:t>7/28/2008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9A6BD-CFD2-40AF-BF37-B87EEE1E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er-industry.org/pages/phenol/1PhenolAnnualProd.htm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gif"/><Relationship Id="rId7" Type="http://schemas.openxmlformats.org/officeDocument/2006/relationships/image" Target="../media/image3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er-industry.org/pages/vanillin/7Vanillin_PM2.htm" TargetMode="External"/><Relationship Id="rId11" Type="http://schemas.openxmlformats.org/officeDocument/2006/relationships/image" Target="../media/image39.gif"/><Relationship Id="rId5" Type="http://schemas.openxmlformats.org/officeDocument/2006/relationships/image" Target="../media/image34.gif"/><Relationship Id="rId10" Type="http://schemas.openxmlformats.org/officeDocument/2006/relationships/image" Target="../media/image38.gif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6000" smtClean="0"/>
              <a:t>بسم الله الرحمن الرحيم</a:t>
            </a:r>
            <a:endParaRPr 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643062"/>
          </a:xfrm>
        </p:spPr>
        <p:txBody>
          <a:bodyPr/>
          <a:lstStyle/>
          <a:p>
            <a:r>
              <a:rPr lang="en-US" sz="4000" smtClean="0"/>
              <a:t>Key words in 12 principles of Green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1571625"/>
            <a:ext cx="8715375" cy="5072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89296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>
                <a:solidFill>
                  <a:srgbClr val="00984C"/>
                </a:solidFill>
              </a:rPr>
              <a:t>“It is better to prevent waste than to treat or clean</a:t>
            </a:r>
            <a:br>
              <a:rPr lang="en-US" sz="3600" b="1">
                <a:solidFill>
                  <a:srgbClr val="00984C"/>
                </a:solidFill>
              </a:rPr>
            </a:br>
            <a:r>
              <a:rPr lang="en-US" sz="3600" b="1">
                <a:solidFill>
                  <a:srgbClr val="00984C"/>
                </a:solidFill>
              </a:rPr>
              <a:t>up waste after it is formed”</a:t>
            </a:r>
            <a:r>
              <a:rPr lang="en-US">
                <a:solidFill>
                  <a:srgbClr val="00984C"/>
                </a:solidFill>
                <a:latin typeface="Helvetica-Bold" charset="0"/>
              </a:rPr>
              <a:t/>
            </a:r>
            <a:br>
              <a:rPr lang="en-US">
                <a:solidFill>
                  <a:srgbClr val="00984C"/>
                </a:solidFill>
                <a:latin typeface="Helvetica-Bold" charset="0"/>
              </a:rPr>
            </a:br>
            <a:endParaRPr lang="en-US">
              <a:solidFill>
                <a:srgbClr val="00984C"/>
              </a:solidFill>
              <a:latin typeface="Helvetica-Bold" charset="0"/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51460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990600" y="3352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984C"/>
                </a:solidFill>
                <a:latin typeface="Arial Black" pitchFamily="34" charset="0"/>
              </a:rPr>
              <a:t>Chemical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984C"/>
                </a:solidFill>
                <a:latin typeface="Arial Black" pitchFamily="34" charset="0"/>
              </a:rPr>
              <a:t>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cost of waste</a:t>
            </a:r>
          </a:p>
        </p:txBody>
      </p:sp>
      <p:pic>
        <p:nvPicPr>
          <p:cNvPr id="32770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89150"/>
            <a:ext cx="8072438" cy="3983038"/>
          </a:xfrm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0" y="1214438"/>
            <a:ext cx="8786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costs of waste to a chemical manufacturing company are high and diverse</a:t>
            </a:r>
            <a:r>
              <a:rPr lang="en-US" sz="240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and, for the foreseeable future, they will get worse.</a:t>
            </a:r>
            <a:endParaRPr lang="en-US" sz="240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atom efficiency of the reaction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is one of the most useful tools available for design of reactions with minimum waste. So reactions should be designed to be atom efficient. </a:t>
            </a:r>
          </a:p>
        </p:txBody>
      </p:sp>
      <p:pic>
        <p:nvPicPr>
          <p:cNvPr id="33795" name="Picture 3" descr="C:\Users\User\Pictures\atom_econEq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71813"/>
            <a:ext cx="7429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phenol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Chemical  process</a:t>
            </a:r>
          </a:p>
        </p:txBody>
      </p:sp>
      <p:pic>
        <p:nvPicPr>
          <p:cNvPr id="34819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441700"/>
            <a:ext cx="3757613" cy="2416175"/>
          </a:xfrm>
        </p:spPr>
      </p:pic>
      <p:sp>
        <p:nvSpPr>
          <p:cNvPr id="3482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Green process</a:t>
            </a:r>
          </a:p>
        </p:txBody>
      </p:sp>
      <p:pic>
        <p:nvPicPr>
          <p:cNvPr id="34821" name="Content Placeholder 8" descr="C:\Users\User\Pictures\phenolEq06.gif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35475" y="3805238"/>
            <a:ext cx="4384675" cy="2071687"/>
          </a:xfrm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500063" y="2214563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atom efficiency would be 116/260 or 44.6%. </a:t>
            </a:r>
          </a:p>
        </p:txBody>
      </p:sp>
      <p:sp>
        <p:nvSpPr>
          <p:cNvPr id="34823" name="Rectangle 1"/>
          <p:cNvSpPr>
            <a:spLocks noChangeArrowheads="1"/>
          </p:cNvSpPr>
          <p:nvPr/>
        </p:nvSpPr>
        <p:spPr bwMode="auto">
          <a:xfrm>
            <a:off x="4429125" y="2214563"/>
            <a:ext cx="47148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231F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a 100% atom efficiency and a zero E factor, indicating acompletely waste-free process (assuming 100% yield).</a:t>
            </a:r>
            <a:endParaRPr lang="en-US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984C"/>
                </a:solidFill>
              </a:rPr>
              <a:t>“The use of auxiliary substances (e.g. solvents,</a:t>
            </a:r>
            <a:br>
              <a:rPr lang="en-US" sz="3100" b="1" dirty="0" smtClean="0">
                <a:solidFill>
                  <a:srgbClr val="00984C"/>
                </a:solidFill>
              </a:rPr>
            </a:br>
            <a:r>
              <a:rPr lang="en-US" sz="3100" b="1" dirty="0" smtClean="0">
                <a:solidFill>
                  <a:srgbClr val="00984C"/>
                </a:solidFill>
              </a:rPr>
              <a:t>separation agents, etc.) should be made unnecessary</a:t>
            </a:r>
            <a:br>
              <a:rPr lang="en-US" sz="3100" b="1" dirty="0" smtClean="0">
                <a:solidFill>
                  <a:srgbClr val="00984C"/>
                </a:solidFill>
              </a:rPr>
            </a:br>
            <a:r>
              <a:rPr lang="en-US" sz="3100" b="1" dirty="0" smtClean="0">
                <a:solidFill>
                  <a:srgbClr val="00984C"/>
                </a:solidFill>
              </a:rPr>
              <a:t>wherever possible, and innocuous when used</a:t>
            </a:r>
            <a:r>
              <a:rPr lang="en-US" b="1" dirty="0" smtClean="0">
                <a:solidFill>
                  <a:srgbClr val="00984C"/>
                </a:solidFill>
              </a:rPr>
              <a:t>”</a:t>
            </a:r>
            <a:br>
              <a:rPr lang="en-US" b="1" dirty="0" smtClean="0">
                <a:solidFill>
                  <a:srgbClr val="00984C"/>
                </a:solidFill>
              </a:rPr>
            </a:b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85938"/>
            <a:ext cx="778668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Why Ethyl lactate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Is a Green solvent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Being 100% biodegradable.                               </a:t>
            </a:r>
          </a:p>
          <a:p>
            <a:r>
              <a:rPr lang="en-US" sz="2800" smtClean="0"/>
              <a:t>Noncorrosive.</a:t>
            </a:r>
          </a:p>
          <a:p>
            <a:r>
              <a:rPr lang="en-US" sz="2800" smtClean="0"/>
              <a:t>Easy to recycle.                              .</a:t>
            </a:r>
          </a:p>
          <a:p>
            <a:r>
              <a:rPr lang="en-US" sz="2800" smtClean="0"/>
              <a:t>Non carcinogenic.</a:t>
            </a:r>
          </a:p>
          <a:p>
            <a:r>
              <a:rPr lang="en-US" sz="2800" smtClean="0"/>
              <a:t>Non ozone-depleting</a:t>
            </a:r>
          </a:p>
          <a:p>
            <a:pPr>
              <a:buFont typeface="Arial" charset="0"/>
              <a:buNone/>
            </a:pPr>
            <a:r>
              <a:rPr lang="en-US" sz="2800" smtClean="0"/>
              <a:t>SO</a:t>
            </a:r>
          </a:p>
          <a:p>
            <a:pPr>
              <a:buFont typeface="Arial" charset="0"/>
              <a:buNone/>
            </a:pPr>
            <a:r>
              <a:rPr lang="en-US" sz="2800" smtClean="0"/>
              <a:t>it has eliminated the use of chlorinated solvents and replaced solvents such as toluene , acetone, and xylene. 	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Solvent-Free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There is no reaction media to collect, dispose of, or purify and recycle.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On a laboratory’s preparative scale, there is often no need for specialized equipment.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Extensive and expensive purification procedures such as chromatography can often be avoided due to the formation of sufficiently pure compounds.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Greater selectivity is often observed.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5. Reaction times can be rapid, often with increased yields and lower energy usage.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Economic considerations are more advantageous, since cost savings can be associated with the lack of solvents requiring disposal or recycling.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Ionic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no vapor pressure above the liquid surface.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(nonvolatile)  the near-zero vapor pressure.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they do not emit the potentially hazardous volatile organic compounds (VOCs) associated with many industrial solvents during their transportation, handling, and use.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They are </a:t>
            </a:r>
            <a:r>
              <a:rPr lang="en-US" b="1" dirty="0" err="1" smtClean="0"/>
              <a:t>nonexplosive</a:t>
            </a:r>
            <a:r>
              <a:rPr lang="en-US" b="1" dirty="0" smtClean="0"/>
              <a:t> and </a:t>
            </a:r>
            <a:r>
              <a:rPr lang="en-US" b="1" dirty="0" err="1" smtClean="0"/>
              <a:t>nonoxidizing</a:t>
            </a:r>
            <a:r>
              <a:rPr lang="en-US" b="1" dirty="0" smtClean="0"/>
              <a:t> (nonflammable).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  These characterizations could contribute to the development of new reactions and processes that provide significant environmental, safety, and health benefits compared to existing chemical systems.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-92075" y="57150"/>
            <a:ext cx="6608763" cy="1139825"/>
          </a:xfrm>
        </p:spPr>
        <p:txBody>
          <a:bodyPr/>
          <a:lstStyle/>
          <a:p>
            <a:r>
              <a:rPr lang="en-GB" smtClean="0"/>
              <a:t>Carbon Dioxide (CO</a:t>
            </a:r>
            <a:r>
              <a:rPr lang="en-GB" baseline="-25000" smtClean="0"/>
              <a:t>2</a:t>
            </a:r>
            <a:r>
              <a:rPr lang="en-GB" smtClean="0"/>
              <a:t>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709863"/>
            <a:ext cx="8362950" cy="34559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smtClean="0"/>
              <a:t>Natural, cheap, plentiful (too much of it!)</a:t>
            </a:r>
          </a:p>
          <a:p>
            <a:pPr algn="just">
              <a:lnSpc>
                <a:spcPct val="110000"/>
              </a:lnSpc>
            </a:pPr>
            <a:r>
              <a:rPr lang="en-US" sz="2200" smtClean="0"/>
              <a:t>Available in &gt;99.9% pure form.</a:t>
            </a:r>
            <a:endParaRPr lang="en-GB" sz="2200" smtClean="0"/>
          </a:p>
          <a:p>
            <a:pPr>
              <a:lnSpc>
                <a:spcPct val="90000"/>
              </a:lnSpc>
            </a:pPr>
            <a:r>
              <a:rPr lang="en-GB" sz="2200" smtClean="0"/>
              <a:t>By-product of brewing, ammonia synthesis, combustion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Non-toxic and properties well understood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Non-flammable</a:t>
            </a:r>
          </a:p>
          <a:p>
            <a:pPr>
              <a:lnSpc>
                <a:spcPct val="90000"/>
              </a:lnSpc>
            </a:pPr>
            <a:r>
              <a:rPr lang="en-GB" sz="2200" smtClean="0"/>
              <a:t>Easily removed and recycled, and can be disposed of with no net increase in global CO</a:t>
            </a:r>
            <a:r>
              <a:rPr lang="en-GB" sz="2200" baseline="-25000" smtClean="0"/>
              <a:t>2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722938" y="1108075"/>
          <a:ext cx="2665412" cy="1528763"/>
        </p:xfrm>
        <a:graphic>
          <a:graphicData uri="http://schemas.openxmlformats.org/presentationml/2006/ole">
            <p:oleObj spid="_x0000_s40963" name="Chem3D" r:id="rId3" imgW="7905600" imgH="4533840" progId="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116013" y="1484313"/>
          <a:ext cx="3600450" cy="776287"/>
        </p:xfrm>
        <a:graphic>
          <a:graphicData uri="http://schemas.openxmlformats.org/presentationml/2006/ole">
            <p:oleObj spid="_x0000_s40962" name="CS ChemDraw Drawing" r:id="rId4" imgW="464040" imgH="100440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6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629400" cy="224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984C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Sylfaen"/>
              </a:rPr>
              <a:t>Green 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2630488" y="5029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H="1">
            <a:off x="1371600" y="49530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876800" y="1066800"/>
            <a:ext cx="3352800" cy="3657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rect">
              <a:fillToRect l="100000" b="100000"/>
            </a:path>
          </a:gradFill>
          <a:ln w="12700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2622550" y="1066800"/>
            <a:ext cx="4953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371600" y="1066800"/>
            <a:ext cx="6851650" cy="482758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433638" y="4572000"/>
            <a:ext cx="39370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4800">
                <a:solidFill>
                  <a:schemeClr val="tx2"/>
                </a:solidFill>
                <a:latin typeface="Calibri" pitchFamily="34" charset="0"/>
              </a:rPr>
              <a:t>•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008188" y="2427288"/>
            <a:ext cx="676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SOLID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563938" y="4868863"/>
            <a:ext cx="528637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GAS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124200" y="3810000"/>
            <a:ext cx="731838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LIQUID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100763" y="2822575"/>
            <a:ext cx="1931987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700" b="1">
                <a:solidFill>
                  <a:schemeClr val="tx2"/>
                </a:solidFill>
                <a:latin typeface="Calibri" pitchFamily="34" charset="0"/>
              </a:rPr>
              <a:t>SUPERCRITICAL</a:t>
            </a:r>
          </a:p>
          <a:p>
            <a:endParaRPr lang="en-GB" sz="17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6634163" y="3081338"/>
            <a:ext cx="815975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700" b="1">
                <a:solidFill>
                  <a:schemeClr val="tx2"/>
                </a:solidFill>
                <a:latin typeface="Calibri" pitchFamily="34" charset="0"/>
              </a:rPr>
              <a:t>FLUID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071688" y="4495800"/>
            <a:ext cx="595312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Triple</a:t>
            </a:r>
          </a:p>
          <a:p>
            <a:endParaRPr lang="en-GB" sz="1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127250" y="4648200"/>
            <a:ext cx="5397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point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5080000" y="3106738"/>
            <a:ext cx="6858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Critical</a:t>
            </a:r>
          </a:p>
          <a:p>
            <a:endParaRPr lang="en-GB" sz="1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5232400" y="3268663"/>
            <a:ext cx="5397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point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638800" y="3200400"/>
            <a:ext cx="396875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800">
                <a:solidFill>
                  <a:schemeClr val="tx2"/>
                </a:solidFill>
                <a:latin typeface="Calibri" pitchFamily="34" charset="0"/>
              </a:rPr>
              <a:t>•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867400" y="3581400"/>
            <a:ext cx="0" cy="2286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1371600" y="3581400"/>
            <a:ext cx="4419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 rot="-5400000">
            <a:off x="-152400" y="3352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Calibri" pitchFamily="34" charset="0"/>
              </a:rPr>
              <a:t>Pressure (bar)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563938" y="6284913"/>
            <a:ext cx="25495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Calibri" pitchFamily="34" charset="0"/>
              </a:rPr>
              <a:t>Temperature (ºC)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990600" y="3429000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alibri" pitchFamily="34" charset="0"/>
              </a:rPr>
              <a:t>74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5583238" y="5876925"/>
            <a:ext cx="6445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latin typeface="Calibri" pitchFamily="34" charset="0"/>
              </a:rPr>
              <a:t>31.1ºC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2286000" y="5876925"/>
            <a:ext cx="6953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latin typeface="Calibri" pitchFamily="34" charset="0"/>
              </a:rPr>
              <a:t>-56.3ºC</a:t>
            </a:r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1008063" y="4800600"/>
            <a:ext cx="3952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latin typeface="Calibri" pitchFamily="34" charset="0"/>
              </a:rPr>
              <a:t>5.1</a:t>
            </a:r>
          </a:p>
        </p:txBody>
      </p:sp>
      <p:sp>
        <p:nvSpPr>
          <p:cNvPr id="48154" name="Freeform 27"/>
          <p:cNvSpPr>
            <a:spLocks/>
          </p:cNvSpPr>
          <p:nvPr/>
        </p:nvSpPr>
        <p:spPr bwMode="auto">
          <a:xfrm>
            <a:off x="1371600" y="3581400"/>
            <a:ext cx="4495800" cy="2286000"/>
          </a:xfrm>
          <a:custGeom>
            <a:avLst/>
            <a:gdLst>
              <a:gd name="T0" fmla="*/ 0 w 2832"/>
              <a:gd name="T1" fmla="*/ 1440 h 1440"/>
              <a:gd name="T2" fmla="*/ 1152 w 2832"/>
              <a:gd name="T3" fmla="*/ 672 h 1440"/>
              <a:gd name="T4" fmla="*/ 2832 w 2832"/>
              <a:gd name="T5" fmla="*/ 0 h 1440"/>
              <a:gd name="T6" fmla="*/ 0 60000 65536"/>
              <a:gd name="T7" fmla="*/ 0 60000 65536"/>
              <a:gd name="T8" fmla="*/ 0 60000 65536"/>
              <a:gd name="T9" fmla="*/ 0 w 2832"/>
              <a:gd name="T10" fmla="*/ 0 h 1440"/>
              <a:gd name="T11" fmla="*/ 2832 w 2832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1440">
                <a:moveTo>
                  <a:pt x="0" y="1440"/>
                </a:moveTo>
                <a:cubicBezTo>
                  <a:pt x="340" y="1176"/>
                  <a:pt x="680" y="912"/>
                  <a:pt x="1152" y="672"/>
                </a:cubicBezTo>
                <a:cubicBezTo>
                  <a:pt x="1624" y="432"/>
                  <a:pt x="2228" y="216"/>
                  <a:pt x="283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2209800" y="369888"/>
            <a:ext cx="49260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latin typeface="Calibri" pitchFamily="34" charset="0"/>
              </a:rPr>
              <a:t>Phase diagram for pure CO</a:t>
            </a:r>
            <a:r>
              <a:rPr lang="en-GB" sz="2800" b="1" baseline="-25000">
                <a:latin typeface="Calibri" pitchFamily="34" charset="0"/>
              </a:rPr>
              <a:t>2</a:t>
            </a:r>
          </a:p>
        </p:txBody>
      </p:sp>
      <p:pic>
        <p:nvPicPr>
          <p:cNvPr id="48156" name="Picture 29" descr="solid CO2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15478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30" descr="Liquid_carbon_dioxide_on_the_bottom_of_the_oc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12875"/>
            <a:ext cx="20891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31" descr="gaseous CO2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221163"/>
            <a:ext cx="16557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32" descr="B-H part 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2850" y="1395413"/>
            <a:ext cx="14478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3182938" y="1196975"/>
            <a:ext cx="2235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© Monterey Bay Aquarium Research Institute</a:t>
            </a:r>
          </a:p>
        </p:txBody>
      </p:sp>
      <p:sp>
        <p:nvSpPr>
          <p:cNvPr id="48161" name="Text Box 34"/>
          <p:cNvSpPr txBox="1">
            <a:spLocks noChangeArrowheads="1"/>
          </p:cNvSpPr>
          <p:nvPr/>
        </p:nvSpPr>
        <p:spPr bwMode="auto">
          <a:xfrm>
            <a:off x="1403350" y="5876925"/>
            <a:ext cx="6111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latin typeface="Calibri" pitchFamily="34" charset="0"/>
              </a:rPr>
              <a:t>-78 ºC</a:t>
            </a:r>
          </a:p>
        </p:txBody>
      </p:sp>
      <p:sp>
        <p:nvSpPr>
          <p:cNvPr id="48162" name="Text Box 35"/>
          <p:cNvSpPr txBox="1">
            <a:spLocks noChangeArrowheads="1"/>
          </p:cNvSpPr>
          <p:nvPr/>
        </p:nvSpPr>
        <p:spPr bwMode="auto">
          <a:xfrm>
            <a:off x="1135063" y="544512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>
                <a:latin typeface="Calibri" pitchFamily="34" charset="0"/>
              </a:rPr>
              <a:t>1</a:t>
            </a:r>
          </a:p>
        </p:txBody>
      </p:sp>
      <p:sp>
        <p:nvSpPr>
          <p:cNvPr id="48163" name="Line 36"/>
          <p:cNvSpPr>
            <a:spLocks noChangeShapeType="1"/>
          </p:cNvSpPr>
          <p:nvPr/>
        </p:nvSpPr>
        <p:spPr bwMode="auto">
          <a:xfrm>
            <a:off x="1720850" y="5589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4" name="Line 37"/>
          <p:cNvSpPr>
            <a:spLocks noChangeShapeType="1"/>
          </p:cNvSpPr>
          <p:nvPr/>
        </p:nvSpPr>
        <p:spPr bwMode="auto">
          <a:xfrm>
            <a:off x="1360488" y="5599113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419600" y="533400"/>
            <a:ext cx="3352800" cy="3657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rect">
              <a:fillToRect l="100000" b="100000"/>
            </a:path>
          </a:gradFill>
          <a:ln w="12700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 rot="862424">
            <a:off x="5486400" y="31242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 rot="862424">
            <a:off x="5486400" y="31242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49" name="AutoShape 5"/>
          <p:cNvSpPr>
            <a:spLocks noChangeArrowheads="1"/>
          </p:cNvSpPr>
          <p:nvPr/>
        </p:nvSpPr>
        <p:spPr bwMode="auto">
          <a:xfrm rot="862424">
            <a:off x="4724400" y="34290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165350" y="533400"/>
            <a:ext cx="4953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 rot="862424">
            <a:off x="4724400" y="34290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14400" y="533400"/>
            <a:ext cx="6851650" cy="482758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76438" y="4075113"/>
            <a:ext cx="393700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4800">
                <a:solidFill>
                  <a:schemeClr val="tx2"/>
                </a:solidFill>
                <a:latin typeface="Calibri" pitchFamily="34" charset="0"/>
              </a:rPr>
              <a:t>•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550988" y="1893888"/>
            <a:ext cx="676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SOLID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038600" y="3962400"/>
            <a:ext cx="528638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GAS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211513" y="3294063"/>
            <a:ext cx="731837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300">
                <a:solidFill>
                  <a:srgbClr val="FFFFFF"/>
                </a:solidFill>
                <a:latin typeface="Calibri" pitchFamily="34" charset="0"/>
              </a:rPr>
              <a:t>LIQUID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643563" y="1979613"/>
            <a:ext cx="1931987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700" b="1">
                <a:solidFill>
                  <a:schemeClr val="tx2"/>
                </a:solidFill>
                <a:latin typeface="Calibri" pitchFamily="34" charset="0"/>
              </a:rPr>
              <a:t>SUPERCRITICAL</a:t>
            </a:r>
          </a:p>
          <a:p>
            <a:endParaRPr lang="en-GB" sz="17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176963" y="2284413"/>
            <a:ext cx="815975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700" b="1">
                <a:solidFill>
                  <a:schemeClr val="tx2"/>
                </a:solidFill>
                <a:latin typeface="Calibri" pitchFamily="34" charset="0"/>
              </a:rPr>
              <a:t>FLUID</a:t>
            </a:r>
          </a:p>
        </p:txBody>
      </p: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1524000" y="4114800"/>
            <a:ext cx="595313" cy="485775"/>
            <a:chOff x="1353" y="3176"/>
            <a:chExt cx="384" cy="346"/>
          </a:xfrm>
        </p:grpSpPr>
        <p:sp>
          <p:nvSpPr>
            <p:cNvPr id="43041" name="Rectangle 16"/>
            <p:cNvSpPr>
              <a:spLocks noChangeArrowheads="1"/>
            </p:cNvSpPr>
            <p:nvPr/>
          </p:nvSpPr>
          <p:spPr bwMode="auto">
            <a:xfrm>
              <a:off x="1353" y="3176"/>
              <a:ext cx="38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300">
                  <a:solidFill>
                    <a:srgbClr val="FFFFFF"/>
                  </a:solidFill>
                  <a:latin typeface="Calibri" pitchFamily="34" charset="0"/>
                </a:rPr>
                <a:t>Triple</a:t>
              </a:r>
            </a:p>
            <a:p>
              <a:endParaRPr lang="en-GB" sz="1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042" name="Rectangle 17"/>
            <p:cNvSpPr>
              <a:spLocks noChangeArrowheads="1"/>
            </p:cNvSpPr>
            <p:nvPr/>
          </p:nvSpPr>
          <p:spPr bwMode="auto">
            <a:xfrm>
              <a:off x="1370" y="3292"/>
              <a:ext cx="34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300">
                  <a:solidFill>
                    <a:srgbClr val="FFFFFF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43024" name="Group 18"/>
          <p:cNvGrpSpPr>
            <a:grpSpLocks/>
          </p:cNvGrpSpPr>
          <p:nvPr/>
        </p:nvGrpSpPr>
        <p:grpSpPr bwMode="auto">
          <a:xfrm>
            <a:off x="4622800" y="2573338"/>
            <a:ext cx="692150" cy="485775"/>
            <a:chOff x="3061" y="1861"/>
            <a:chExt cx="448" cy="346"/>
          </a:xfrm>
        </p:grpSpPr>
        <p:sp>
          <p:nvSpPr>
            <p:cNvPr id="43039" name="Rectangle 19"/>
            <p:cNvSpPr>
              <a:spLocks noChangeArrowheads="1"/>
            </p:cNvSpPr>
            <p:nvPr/>
          </p:nvSpPr>
          <p:spPr bwMode="auto">
            <a:xfrm>
              <a:off x="3061" y="1861"/>
              <a:ext cx="44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300">
                  <a:solidFill>
                    <a:srgbClr val="FFFFFF"/>
                  </a:solidFill>
                  <a:latin typeface="Calibri" pitchFamily="34" charset="0"/>
                </a:rPr>
                <a:t>Critical</a:t>
              </a:r>
            </a:p>
            <a:p>
              <a:endParaRPr lang="en-GB" sz="1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040" name="Rectangle 20"/>
            <p:cNvSpPr>
              <a:spLocks noChangeArrowheads="1"/>
            </p:cNvSpPr>
            <p:nvPr/>
          </p:nvSpPr>
          <p:spPr bwMode="auto">
            <a:xfrm>
              <a:off x="3160" y="1976"/>
              <a:ext cx="34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300">
                  <a:solidFill>
                    <a:srgbClr val="FFFFFF"/>
                  </a:solidFill>
                  <a:latin typeface="Calibri" pitchFamily="34" charset="0"/>
                </a:rPr>
                <a:t>point</a:t>
              </a:r>
            </a:p>
          </p:txBody>
        </p:sp>
      </p:grpSp>
      <p:sp>
        <p:nvSpPr>
          <p:cNvPr id="43025" name="Text Box 21"/>
          <p:cNvSpPr txBox="1">
            <a:spLocks noChangeArrowheads="1"/>
          </p:cNvSpPr>
          <p:nvPr/>
        </p:nvSpPr>
        <p:spPr bwMode="auto">
          <a:xfrm>
            <a:off x="5181600" y="2667000"/>
            <a:ext cx="396875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800">
                <a:solidFill>
                  <a:schemeClr val="tx2"/>
                </a:solidFill>
                <a:latin typeface="Calibri" pitchFamily="34" charset="0"/>
              </a:rPr>
              <a:t>•</a:t>
            </a:r>
          </a:p>
        </p:txBody>
      </p:sp>
      <p:sp>
        <p:nvSpPr>
          <p:cNvPr id="43026" name="Line 22"/>
          <p:cNvSpPr>
            <a:spLocks noChangeShapeType="1"/>
          </p:cNvSpPr>
          <p:nvPr/>
        </p:nvSpPr>
        <p:spPr bwMode="auto">
          <a:xfrm>
            <a:off x="5410200" y="3048000"/>
            <a:ext cx="0" cy="2286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3"/>
          <p:cNvSpPr>
            <a:spLocks noChangeShapeType="1"/>
          </p:cNvSpPr>
          <p:nvPr/>
        </p:nvSpPr>
        <p:spPr bwMode="auto">
          <a:xfrm>
            <a:off x="914400" y="3048000"/>
            <a:ext cx="4419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Text Box 24"/>
          <p:cNvSpPr txBox="1">
            <a:spLocks noChangeArrowheads="1"/>
          </p:cNvSpPr>
          <p:nvPr/>
        </p:nvSpPr>
        <p:spPr bwMode="auto">
          <a:xfrm rot="-5400000">
            <a:off x="-609600" y="28194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Calibri" pitchFamily="34" charset="0"/>
              </a:rPr>
              <a:t>Pressure (bar)</a:t>
            </a:r>
          </a:p>
        </p:txBody>
      </p:sp>
      <p:sp>
        <p:nvSpPr>
          <p:cNvPr id="43029" name="Text Box 25"/>
          <p:cNvSpPr txBox="1">
            <a:spLocks noChangeArrowheads="1"/>
          </p:cNvSpPr>
          <p:nvPr/>
        </p:nvSpPr>
        <p:spPr bwMode="auto">
          <a:xfrm>
            <a:off x="2209800" y="5410200"/>
            <a:ext cx="24209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Calibri" pitchFamily="34" charset="0"/>
              </a:rPr>
              <a:t>Temperature (K)</a:t>
            </a: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5149850" y="5424488"/>
            <a:ext cx="565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alibri" pitchFamily="34" charset="0"/>
              </a:rPr>
              <a:t>303</a:t>
            </a:r>
          </a:p>
        </p:txBody>
      </p:sp>
      <p:sp>
        <p:nvSpPr>
          <p:cNvPr id="43031" name="Text Box 27"/>
          <p:cNvSpPr txBox="1">
            <a:spLocks noChangeArrowheads="1"/>
          </p:cNvSpPr>
          <p:nvPr/>
        </p:nvSpPr>
        <p:spPr bwMode="auto">
          <a:xfrm>
            <a:off x="533400" y="2895600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alibri" pitchFamily="34" charset="0"/>
              </a:rPr>
              <a:t>74</a:t>
            </a:r>
          </a:p>
        </p:txBody>
      </p:sp>
      <p:sp>
        <p:nvSpPr>
          <p:cNvPr id="134172" name="AutoShape 28"/>
          <p:cNvSpPr>
            <a:spLocks noChangeArrowheads="1"/>
          </p:cNvSpPr>
          <p:nvPr/>
        </p:nvSpPr>
        <p:spPr bwMode="auto">
          <a:xfrm rot="862424">
            <a:off x="5486400" y="31242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33" name="Freeform 29"/>
          <p:cNvSpPr>
            <a:spLocks/>
          </p:cNvSpPr>
          <p:nvPr/>
        </p:nvSpPr>
        <p:spPr bwMode="auto">
          <a:xfrm>
            <a:off x="914400" y="3048000"/>
            <a:ext cx="4495800" cy="2286000"/>
          </a:xfrm>
          <a:custGeom>
            <a:avLst/>
            <a:gdLst>
              <a:gd name="T0" fmla="*/ 0 w 2832"/>
              <a:gd name="T1" fmla="*/ 1440 h 1440"/>
              <a:gd name="T2" fmla="*/ 1242 w 2832"/>
              <a:gd name="T3" fmla="*/ 668 h 1440"/>
              <a:gd name="T4" fmla="*/ 2832 w 2832"/>
              <a:gd name="T5" fmla="*/ 0 h 1440"/>
              <a:gd name="T6" fmla="*/ 0 60000 65536"/>
              <a:gd name="T7" fmla="*/ 0 60000 65536"/>
              <a:gd name="T8" fmla="*/ 0 60000 65536"/>
              <a:gd name="T9" fmla="*/ 0 w 2832"/>
              <a:gd name="T10" fmla="*/ 0 h 1440"/>
              <a:gd name="T11" fmla="*/ 2832 w 2832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1440">
                <a:moveTo>
                  <a:pt x="0" y="1440"/>
                </a:moveTo>
                <a:cubicBezTo>
                  <a:pt x="385" y="1174"/>
                  <a:pt x="770" y="908"/>
                  <a:pt x="1242" y="668"/>
                </a:cubicBezTo>
                <a:cubicBezTo>
                  <a:pt x="1714" y="428"/>
                  <a:pt x="2273" y="214"/>
                  <a:pt x="283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4174" name="Picture 30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2800"/>
            <a:ext cx="304800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75" name="Picture 31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2800"/>
            <a:ext cx="3048000" cy="290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76" name="Picture 32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2800"/>
            <a:ext cx="304800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77" name="Picture 33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2800"/>
            <a:ext cx="3048000" cy="290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4178" name="Picture 34" descr="Untitled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2800"/>
            <a:ext cx="304800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  <p:bldP spid="134149" grpId="0" animBg="1"/>
      <p:bldP spid="134151" grpId="0" animBg="1"/>
      <p:bldP spid="134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Dry Cleaning using ScCO</a:t>
            </a:r>
            <a:r>
              <a:rPr lang="en-GB" baseline="-25000" smtClean="0"/>
              <a:t>2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529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Current methods use </a:t>
            </a:r>
            <a:r>
              <a:rPr lang="en-GB" sz="2400" dirty="0" err="1"/>
              <a:t>perchloroethylene</a:t>
            </a:r>
            <a:endParaRPr lang="en-GB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Hazardous </a:t>
            </a:r>
            <a:r>
              <a:rPr lang="en-GB" sz="2400" dirty="0"/>
              <a:t>air pollutant and suspected carcinogen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Contaminates drinking water supplies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Contributes to photochemical smog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&lt;5% recycled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Requires heating to remove solvent residues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/>
              <a:t>Characteristic odour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581400" y="1893888"/>
          <a:ext cx="1371600" cy="849312"/>
        </p:xfrm>
        <a:graphic>
          <a:graphicData uri="http://schemas.openxmlformats.org/presentationml/2006/ole">
            <p:oleObj spid="_x0000_s41986" name="CS ChemDraw Drawing" r:id="rId4" imgW="538200" imgH="332640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Dry Cleaning using ScCO</a:t>
            </a:r>
            <a:r>
              <a:rPr lang="en-GB" baseline="-25000" smtClean="0"/>
              <a:t>2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8991600" cy="4776787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GB" sz="2000" smtClean="0"/>
              <a:t>New process uses liquid CO</a:t>
            </a:r>
            <a:r>
              <a:rPr lang="en-GB" sz="2000" baseline="-25000" smtClean="0"/>
              <a:t>2</a:t>
            </a:r>
            <a:endParaRPr lang="en-GB" sz="2000" smtClean="0"/>
          </a:p>
          <a:p>
            <a:pPr lvl="2">
              <a:lnSpc>
                <a:spcPct val="90000"/>
              </a:lnSpc>
            </a:pPr>
            <a:r>
              <a:rPr lang="en-GB" sz="2000" smtClean="0"/>
              <a:t>Requires surfactant (recycled)</a:t>
            </a:r>
          </a:p>
          <a:p>
            <a:pPr lvl="2">
              <a:lnSpc>
                <a:spcPct val="90000"/>
              </a:lnSpc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smtClean="0">
                <a:solidFill>
                  <a:srgbClr val="FFFFFF"/>
                </a:solidFill>
              </a:rPr>
              <a:t>No unpleasant odours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No heat required for drying – energy efficient and kinder on clothes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84213" y="2057400"/>
          <a:ext cx="3430587" cy="2308225"/>
        </p:xfrm>
        <a:graphic>
          <a:graphicData uri="http://schemas.openxmlformats.org/presentationml/2006/ole">
            <p:oleObj spid="_x0000_s45058" name="CS ChemDraw Drawing" r:id="rId4" imgW="1440000" imgH="967680" progId="">
              <p:embed/>
            </p:oleObj>
          </a:graphicData>
        </a:graphic>
      </p:graphicFrame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345113" y="4868863"/>
            <a:ext cx="26193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Calibri" pitchFamily="34" charset="0"/>
                <a:cs typeface="Times New Roman" pitchFamily="18" charset="0"/>
              </a:rPr>
              <a:t>T. Sarbu, T. Styranec and E.J. Beckman, </a:t>
            </a:r>
          </a:p>
          <a:p>
            <a:pPr algn="ctr" eaLnBrk="0" hangingPunct="0"/>
            <a:r>
              <a:rPr lang="en-US" sz="1200" i="1">
                <a:latin typeface="Calibri" pitchFamily="34" charset="0"/>
                <a:cs typeface="Times New Roman" pitchFamily="18" charset="0"/>
              </a:rPr>
              <a:t>Nature</a:t>
            </a:r>
            <a:r>
              <a:rPr lang="en-US" sz="1200">
                <a:latin typeface="Calibri" pitchFamily="34" charset="0"/>
                <a:cs typeface="Times New Roman" pitchFamily="18" charset="0"/>
              </a:rPr>
              <a:t>, 2000, </a:t>
            </a:r>
            <a:r>
              <a:rPr lang="en-US" sz="1200" b="1">
                <a:latin typeface="Calibri" pitchFamily="34" charset="0"/>
                <a:cs typeface="Times New Roman" pitchFamily="18" charset="0"/>
              </a:rPr>
              <a:t>405</a:t>
            </a:r>
            <a:r>
              <a:rPr lang="en-US" sz="1200">
                <a:latin typeface="Calibri" pitchFamily="34" charset="0"/>
                <a:cs typeface="Times New Roman" pitchFamily="18" charset="0"/>
              </a:rPr>
              <a:t>, 165.</a:t>
            </a:r>
            <a:r>
              <a:rPr lang="en-GB" sz="1200">
                <a:latin typeface="Calibri" pitchFamily="34" charset="0"/>
              </a:rPr>
              <a:t> 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716463" y="2244725"/>
          <a:ext cx="3940175" cy="1306513"/>
        </p:xfrm>
        <a:graphic>
          <a:graphicData uri="http://schemas.openxmlformats.org/presentationml/2006/ole">
            <p:oleObj spid="_x0000_s45059" name="CS ChemDraw Drawing" r:id="rId5" imgW="1369080" imgH="454680" progId="">
              <p:embed/>
            </p:oleObj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57263" y="4868863"/>
            <a:ext cx="36909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>
                <a:latin typeface="Calibri" pitchFamily="34" charset="0"/>
              </a:rPr>
              <a:t>J.L. Kendall, D.A. Canelas, J.L. Young and J.M. DeSimone, </a:t>
            </a:r>
          </a:p>
          <a:p>
            <a:pPr algn="ctr" eaLnBrk="0" hangingPunct="0"/>
            <a:r>
              <a:rPr lang="en-GB" sz="1200" i="1">
                <a:latin typeface="Calibri" pitchFamily="34" charset="0"/>
              </a:rPr>
              <a:t>Chem. Rev</a:t>
            </a:r>
            <a:r>
              <a:rPr lang="en-GB" sz="1200">
                <a:latin typeface="Calibri" pitchFamily="34" charset="0"/>
              </a:rPr>
              <a:t>., 1999, </a:t>
            </a:r>
            <a:r>
              <a:rPr lang="en-GB" sz="1200" b="1">
                <a:latin typeface="Calibri" pitchFamily="34" charset="0"/>
              </a:rPr>
              <a:t>99</a:t>
            </a:r>
            <a:r>
              <a:rPr lang="en-GB" sz="1200">
                <a:latin typeface="Calibri" pitchFamily="34" charset="0"/>
              </a:rPr>
              <a:t>, 2663.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3857625"/>
          </a:xfrm>
        </p:spPr>
        <p:txBody>
          <a:bodyPr/>
          <a:lstStyle/>
          <a:p>
            <a:r>
              <a:rPr lang="en-US" sz="5400" b="1" smtClean="0">
                <a:solidFill>
                  <a:srgbClr val="00B050"/>
                </a:solidFill>
              </a:rPr>
              <a:t>Green chemistry </a:t>
            </a:r>
            <a:r>
              <a:rPr lang="en-US" sz="5400" smtClean="0"/>
              <a:t>applied on industerial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Polyurethanes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4040188" cy="639762"/>
          </a:xfrm>
        </p:spPr>
        <p:txBody>
          <a:bodyPr/>
          <a:lstStyle/>
          <a:p>
            <a:r>
              <a:rPr lang="en-US" smtClean="0"/>
              <a:t>Traditionally</a:t>
            </a:r>
          </a:p>
        </p:txBody>
      </p:sp>
      <p:pic>
        <p:nvPicPr>
          <p:cNvPr id="51203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19300"/>
            <a:ext cx="4040188" cy="2071688"/>
          </a:xfrm>
        </p:spPr>
      </p:pic>
      <p:sp>
        <p:nvSpPr>
          <p:cNvPr id="51205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141663"/>
            <a:ext cx="4392613" cy="1901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alternate method</a:t>
            </a:r>
          </a:p>
          <a:p>
            <a:pPr>
              <a:buFont typeface="Arial" charset="0"/>
              <a:buNone/>
            </a:pPr>
            <a:r>
              <a:rPr lang="en-US" smtClean="0"/>
              <a:t>	decreases the greenhouse gas but also eliminates the use of dangerous and toxic chemicals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95288" y="3068638"/>
            <a:ext cx="2630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Phosgene is an extremely toxic and lethal gas.</a:t>
            </a:r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4713288"/>
            <a:ext cx="78136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Adipic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Hexanedioic</a:t>
            </a:r>
            <a:r>
              <a:rPr lang="en-US" sz="2400" dirty="0" smtClean="0"/>
              <a:t> acid (commonly called </a:t>
            </a:r>
            <a:r>
              <a:rPr lang="en-US" sz="2400" dirty="0" err="1" smtClean="0"/>
              <a:t>adipic</a:t>
            </a:r>
            <a:r>
              <a:rPr lang="en-US" sz="2400" dirty="0" smtClean="0"/>
              <a:t> acid) is first made from  </a:t>
            </a:r>
            <a:r>
              <a:rPr lang="en-US" sz="2400" dirty="0" err="1" smtClean="0"/>
              <a:t>Ketone</a:t>
            </a:r>
            <a:r>
              <a:rPr lang="en-US" sz="2400" dirty="0" smtClean="0"/>
              <a:t>-Alcohol ( KA) using nitric acid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Disadvantage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has a "greenhouse" effect in the atmosphere, which is over 200 times as strong as carbon dioxide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is involved in several reactions responsible for the thinning of the ozone layer</a:t>
            </a:r>
            <a:r>
              <a:rPr lang="en-US" sz="2800" baseline="30000" dirty="0" smtClean="0"/>
              <a:t>(6</a:t>
            </a:r>
            <a:r>
              <a:rPr lang="en-US" sz="2400" baseline="30000" dirty="0" smtClean="0"/>
              <a:t>)</a:t>
            </a:r>
            <a:r>
              <a:rPr lang="en-US" sz="2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2227" name="Picture 3" descr="C:\Users\User\Pictures\NylonEq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14638"/>
            <a:ext cx="65008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928687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/>
              <a:t>Alternative feedstock in the synthesis of adipic acid is D glucose,which is converted to </a:t>
            </a:r>
            <a:r>
              <a:rPr lang="en-US" sz="2400" i="1" smtClean="0"/>
              <a:t>cis</a:t>
            </a:r>
            <a:r>
              <a:rPr lang="en-US" sz="2400" smtClean="0"/>
              <a:t> muconic acid using </a:t>
            </a:r>
            <a:r>
              <a:rPr lang="en-US" sz="2400" i="1" smtClean="0"/>
              <a:t>E. coli</a:t>
            </a:r>
            <a:r>
              <a:rPr lang="en-US" sz="2400" smtClean="0"/>
              <a:t>, which is further hydrogenated to adipic acid using hydrogen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approach eliminates several reaction and separation steps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53251" name="Picture 3" descr="C:\Users\User\Pictures\NylonEq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75009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Herbicides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Disadvantages </a:t>
            </a:r>
            <a:r>
              <a:rPr lang="en-US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Hydrogen cyanide is extremely toxic, and its use requires special handling to minimize risk to workers, the community, and the environment.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Ammonia and formaldehyde are also associated with human health problems and environmental hazards.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process produces 1 kg waste for every 7 kg product. The waste contains cyanide and formaldehyde, which need to be treated prior to safe disposal.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smtClean="0"/>
              <a:t>The new Monsanto process makes use of a copper catalyst, which is used to reduce diethanol amine to DSIDA, the intermediate to Roundup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Advantages : </a:t>
            </a:r>
          </a:p>
          <a:p>
            <a:r>
              <a:rPr lang="en-US" smtClean="0"/>
              <a:t>eliminates the use of ammonia, hydrogen cyanide, and formaldehyde, </a:t>
            </a:r>
          </a:p>
          <a:p>
            <a:r>
              <a:rPr lang="en-US" smtClean="0"/>
              <a:t>is free of contaminants and by-products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43063"/>
            <a:ext cx="4929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643063"/>
          </a:xfrm>
          <a:solidFill>
            <a:schemeClr val="bg1"/>
          </a:solidFill>
        </p:spPr>
        <p:txBody>
          <a:bodyPr/>
          <a:lstStyle/>
          <a:p>
            <a:r>
              <a:rPr lang="en-US" sz="3200" smtClean="0"/>
              <a:t>We know the importance of chemical industries in our day-to-day life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" y="1571625"/>
            <a:ext cx="8786813" cy="5072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71625"/>
            <a:ext cx="8786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1846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mtClean="0"/>
              <a:t>does not require further purification steps</a:t>
            </a:r>
          </a:p>
          <a:p>
            <a:r>
              <a:rPr lang="en-US" smtClean="0"/>
              <a:t>The stream can be recycled after filtration of catalyst. </a:t>
            </a:r>
          </a:p>
          <a:p>
            <a:r>
              <a:rPr lang="en-US" smtClean="0"/>
              <a:t>can be used in the production of other amino acids such as glycine through reduction</a:t>
            </a:r>
          </a:p>
          <a:p>
            <a:r>
              <a:rPr lang="en-US" smtClean="0"/>
              <a:t>is a general method for conversion of primary alcohols to carboxylic acid salts.</a:t>
            </a:r>
          </a:p>
          <a:p>
            <a:r>
              <a:rPr lang="en-US" smtClean="0">
                <a:solidFill>
                  <a:srgbClr val="FFFFFF"/>
                </a:solidFill>
              </a:rPr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r>
              <a:rPr lang="en-US" smtClean="0"/>
              <a:t>The Food and Flavor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Vanillin is a flavoring agent used in syrups, ice cream, and other edible products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7347" name="Picture 3" descr="C:\Users\User\Pictures\vanil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27200"/>
            <a:ext cx="61055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C:\Users\User\Pictures\ice%20cream%20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0" y="3879850"/>
            <a:ext cx="14430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C:\Users\User\Pictures\cho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860800"/>
            <a:ext cx="25828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41488" y="5876925"/>
            <a:ext cx="6286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used to manufacture vanillin from </a:t>
            </a:r>
            <a:r>
              <a:rPr lang="en-US" i="1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-nitro chlorobenzene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Disadvantages 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. The process produced toxic chemicals,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three to five different tars,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CODs,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VOCs,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health and safety risks,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unacceptable standards for a flavoring product.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plant dumped untreated effluents into a nearby river, and toxic tars were stockpiled in unmonitored landfills.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12715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smtClean="0"/>
              <a:t>The process was modified so that it is now based on the catechol route . This process does not produce any waste and uses several heterogeneous catalysts</a:t>
            </a:r>
          </a:p>
          <a:p>
            <a:pPr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779588"/>
            <a:ext cx="89027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65138" y="5969000"/>
            <a:ext cx="8213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/>
              <a:t> Catechol is generally made from </a:t>
            </a:r>
            <a:r>
              <a:rPr lang="en-US" u="sng">
                <a:hlinkClick r:id="rId3"/>
              </a:rPr>
              <a:t>phenol</a:t>
            </a:r>
            <a:r>
              <a:rPr lang="en-US"/>
              <a:t>. This is a purely petrochemical route.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164306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 Dr. Karen M. </a:t>
            </a:r>
            <a:r>
              <a:rPr lang="en-US" sz="2000" dirty="0" err="1" smtClean="0"/>
              <a:t>Draths</a:t>
            </a:r>
            <a:r>
              <a:rPr lang="en-US" sz="2000" dirty="0" smtClean="0"/>
              <a:t> and Professor John W. Frost of Michigan State University developing a range of synthetic routes from plant-derived glucose. They used genetically modified bacteria, which operated in aqueous solution at relatively low temperatures. The modified bacteria produce </a:t>
            </a:r>
            <a:r>
              <a:rPr lang="en-US" sz="2000" dirty="0" err="1" smtClean="0"/>
              <a:t>catechol</a:t>
            </a:r>
            <a:r>
              <a:rPr lang="en-US" sz="2000" dirty="0" smtClean="0"/>
              <a:t> via two other intermediates.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000" dirty="0" smtClean="0"/>
              <a:t> </a:t>
            </a:r>
            <a:endParaRPr lang="en-US" sz="2000" dirty="0"/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>
            <a:off x="566738" y="1655763"/>
            <a:ext cx="7750175" cy="5229225"/>
            <a:chOff x="720" y="1395"/>
            <a:chExt cx="4320" cy="2610"/>
          </a:xfrm>
        </p:grpSpPr>
        <p:pic>
          <p:nvPicPr>
            <p:cNvPr id="60419" name="Picture 3" descr="diagram: routes to vanill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1395"/>
              <a:ext cx="4320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0" name="Picture 4" descr="diagram: routes to vanill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755"/>
              <a:ext cx="4320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1" name="Picture 5" descr="diagram: routes to vanill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250"/>
              <a:ext cx="43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2" name="Picture 6" descr="diagram: routes to vanilli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2514"/>
              <a:ext cx="2835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7" descr="diagram: routes to vanilli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5" y="2520"/>
              <a:ext cx="148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8" descr="diagram: routes to vanilli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5" y="2925"/>
              <a:ext cx="1485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5" name="Picture 9" descr="diagram: routes to vanilli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95" y="2970"/>
              <a:ext cx="126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6" name="Picture 10" descr="diagram: routes to vanilli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0" y="2970"/>
              <a:ext cx="16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7" name="Picture 11" descr="diagram: routes to vanillin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0" y="3375"/>
              <a:ext cx="1606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72500" cy="61436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6000" b="1" smtClean="0">
                <a:solidFill>
                  <a:srgbClr val="00984C"/>
                </a:solidFill>
              </a:rPr>
              <a:t>Conclusion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8382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984C"/>
                </a:solidFill>
              </a:rPr>
              <a:t>Green chemistry</a:t>
            </a:r>
            <a:r>
              <a:rPr lang="en-US" sz="4000"/>
              <a:t>  </a:t>
            </a:r>
            <a:r>
              <a:rPr lang="en-US" sz="5400" b="1"/>
              <a:t>Not</a:t>
            </a:r>
            <a:r>
              <a:rPr lang="en-US" sz="4000"/>
              <a:t> a solution to all environmental problems </a:t>
            </a:r>
            <a:r>
              <a:rPr lang="en-US" sz="5400" b="1"/>
              <a:t>But</a:t>
            </a:r>
            <a:r>
              <a:rPr lang="en-US" sz="4000"/>
              <a:t> the most fundamental approach to preventing pollution.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1447800" y="2362200"/>
            <a:ext cx="652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984C"/>
                </a:solidFill>
                <a:latin typeface="Calibri" pitchFamily="34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1785937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/>
              <a:t>But it is plagued with several problems, such as running out of petrochemical feedstock, environmental issues, toxic discharge, depletion of nonrenewable resources, short-term and long-term health problems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" y="2143125"/>
            <a:ext cx="8786813" cy="4500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25"/>
            <a:ext cx="87868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785813"/>
            <a:ext cx="7772400" cy="2357437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But We know that </a:t>
            </a:r>
            <a:r>
              <a:rPr lang="en-US" sz="3600" dirty="0"/>
              <a:t>there is a growing need for more environmentally acceptable processes in the chemical industry. This trend towards what has become known </a:t>
            </a:r>
            <a:r>
              <a:rPr lang="en-US" sz="3600" dirty="0" smtClean="0"/>
              <a:t>as</a:t>
            </a:r>
            <a:r>
              <a:rPr lang="en-US" dirty="0" smtClean="0"/>
              <a:t>’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‘Green Chemistry’ or ‘Sustainable Technology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1371600"/>
          </a:xfrm>
        </p:spPr>
        <p:txBody>
          <a:bodyPr/>
          <a:lstStyle/>
          <a:p>
            <a:r>
              <a:rPr lang="en-GB" sz="4000" smtClean="0">
                <a:solidFill>
                  <a:srgbClr val="33CC33"/>
                </a:solidFill>
              </a:rPr>
              <a:t>WHAT IS GREEN CHEMISTRY ?</a:t>
            </a:r>
            <a:endParaRPr lang="en-GB" smtClean="0">
              <a:solidFill>
                <a:srgbClr val="33CC33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dirty="0"/>
              <a:t>     </a:t>
            </a:r>
            <a:r>
              <a:rPr lang="en-GB" sz="2800" u="sng" dirty="0"/>
              <a:t>DEFINITION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b="1" dirty="0">
                <a:solidFill>
                  <a:srgbClr val="FF0000"/>
                </a:solidFill>
                <a:latin typeface="Arial" pitchFamily="34" charset="0"/>
              </a:rPr>
              <a:t>    Green Chemistry is the utilisation of a set of principles that reduces or eliminates the use or generation of hazardous substances in  the design, manufacture and application of chemical products</a:t>
            </a:r>
            <a:r>
              <a:rPr lang="en-GB" sz="2000" b="1" dirty="0">
                <a:solidFill>
                  <a:srgbClr val="FF0000"/>
                </a:solidFill>
              </a:rPr>
              <a:t> 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000" b="1" i="1" dirty="0">
              <a:solidFill>
                <a:srgbClr val="FF0000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u="sng" dirty="0"/>
              <a:t>GREEN CHEMISTRY IS ABOUT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Waste Minimisation at Source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Use of Catalysts in place of Reagents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Using Non-Toxic Reagents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Use of Renewable Resources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Improved Atom Efficiency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b="1" dirty="0"/>
              <a:t>Use of Solvent Free or Recyclable Environmentally Benign Solvent systems</a:t>
            </a:r>
            <a:endParaRPr lang="en-GB" sz="2400" b="1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400" b="1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2000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i="1" dirty="0"/>
              <a:t>                                                                                                                                 </a:t>
            </a:r>
            <a:endParaRPr lang="en-GB" sz="2400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i="1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400" i="1" dirty="0"/>
              <a:t>			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Green Chemistry Is About...</a:t>
            </a:r>
          </a:p>
        </p:txBody>
      </p:sp>
      <p:sp>
        <p:nvSpPr>
          <p:cNvPr id="23554" name="AutoShape 3"/>
          <p:cNvSpPr>
            <a:spLocks noChangeAspect="1" noChangeArrowheads="1"/>
          </p:cNvSpPr>
          <p:nvPr/>
        </p:nvSpPr>
        <p:spPr bwMode="auto">
          <a:xfrm>
            <a:off x="457200" y="228600"/>
            <a:ext cx="8153400" cy="1295400"/>
          </a:xfrm>
          <a:prstGeom prst="horizontalScroll">
            <a:avLst>
              <a:gd name="adj" fmla="val 12500"/>
            </a:avLst>
          </a:prstGeom>
          <a:noFill/>
          <a:ln w="31750">
            <a:solidFill>
              <a:srgbClr val="0BFF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914400" y="2286000"/>
            <a:ext cx="3048000" cy="3276600"/>
          </a:xfrm>
          <a:prstGeom prst="rightArrow">
            <a:avLst>
              <a:gd name="adj1" fmla="val 57528"/>
              <a:gd name="adj2" fmla="val 25000"/>
            </a:avLst>
          </a:prstGeom>
          <a:solidFill>
            <a:srgbClr val="FFF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800" baseline="30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800600" y="2514600"/>
            <a:ext cx="3581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800600" y="31242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800600" y="1828800"/>
            <a:ext cx="3581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800600" y="38100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4800600" y="5257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alibri" pitchFamily="34" charset="0"/>
              </a:rPr>
              <a:t>   </a:t>
            </a:r>
            <a:r>
              <a:rPr lang="en-US" sz="2800" b="1">
                <a:latin typeface="Calibri" pitchFamily="34" charset="0"/>
              </a:rPr>
              <a:t>Cost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5029200" y="1981200"/>
            <a:ext cx="2895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>
                <a:latin typeface="Calibri" pitchFamily="34" charset="0"/>
              </a:rPr>
              <a:t>Waste</a:t>
            </a:r>
            <a:endParaRPr lang="en-GB" sz="3600" b="1" baseline="30000">
              <a:latin typeface="Calibri" pitchFamily="34" charset="0"/>
            </a:endParaRP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5029200" y="266700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>
                <a:latin typeface="Calibri" pitchFamily="34" charset="0"/>
              </a:rPr>
              <a:t>Materials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5029200" y="327660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>
                <a:latin typeface="Calibri" pitchFamily="34" charset="0"/>
              </a:rPr>
              <a:t>Hazard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5029200" y="3962400"/>
            <a:ext cx="3200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baseline="30000">
                <a:latin typeface="Calibri" pitchFamily="34" charset="0"/>
              </a:rPr>
              <a:t>Risk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4800600" y="4495800"/>
            <a:ext cx="3581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800" b="1">
                <a:latin typeface="Calibri" pitchFamily="34" charset="0"/>
              </a:rPr>
              <a:t>  Energy</a:t>
            </a:r>
            <a:endParaRPr lang="en-GB" b="1">
              <a:latin typeface="Calibri" pitchFamily="34" charset="0"/>
            </a:endParaRPr>
          </a:p>
        </p:txBody>
      </p:sp>
      <p:sp>
        <p:nvSpPr>
          <p:cNvPr id="23566" name="WordArt 21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2333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984C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Reducing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prstGeom prst="horizontalScroll">
            <a:avLst>
              <a:gd name="adj" fmla="val 12500"/>
            </a:avLst>
          </a:prstGeom>
          <a:ln w="31750">
            <a:solidFill>
              <a:srgbClr val="0BFF0B"/>
            </a:solidFill>
            <a:round/>
          </a:ln>
        </p:spPr>
        <p:txBody>
          <a:bodyPr/>
          <a:lstStyle/>
          <a:p>
            <a:r>
              <a:rPr lang="en-GB" sz="3200" smtClean="0"/>
              <a:t>The 12 Principles of Green Chemistry (1-6)</a:t>
            </a:r>
            <a:endParaRPr lang="en-GB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819150" y="1295400"/>
          <a:ext cx="7494588" cy="5029200"/>
        </p:xfrm>
        <a:graphic>
          <a:graphicData uri="http://schemas.openxmlformats.org/presentationml/2006/ole">
            <p:oleObj spid="_x0000_s3074" name="Document" r:id="rId4" imgW="5486400" imgH="3681360" progId="Word.Documen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85913" y="65913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GB" sz="1400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00600" y="6483350"/>
            <a:ext cx="431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GB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1028"/>
          <p:cNvSpPr>
            <a:spLocks noGrp="1" noChangeAspect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horizontalScroll">
            <a:avLst>
              <a:gd name="adj" fmla="val 12500"/>
            </a:avLst>
          </a:prstGeom>
          <a:ln w="31750">
            <a:solidFill>
              <a:srgbClr val="0BFF0B"/>
            </a:solidFill>
            <a:round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/>
              <a:t>The 12 Principles of Green Chemistry (7-12)</a:t>
            </a:r>
            <a:endParaRPr lang="en-GB"/>
          </a:p>
        </p:txBody>
      </p:sp>
      <p:sp>
        <p:nvSpPr>
          <p:cNvPr id="28674" name="Rectangle 1026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2">
              <a:buFontTx/>
              <a:buNone/>
            </a:pPr>
            <a:endParaRPr lang="en-GB" sz="800" smtClean="0"/>
          </a:p>
        </p:txBody>
      </p:sp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0" y="1414463"/>
            <a:ext cx="8763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/>
            <a:r>
              <a:rPr lang="en-GB" sz="1400" b="1">
                <a:solidFill>
                  <a:srgbClr val="008000"/>
                </a:solidFill>
              </a:rPr>
              <a:t>7  Use of Renewable Feedstocks</a:t>
            </a:r>
            <a:endParaRPr lang="en-GB" b="1">
              <a:solidFill>
                <a:srgbClr val="008000"/>
              </a:solidFill>
            </a:endParaRPr>
          </a:p>
          <a:p>
            <a:pPr lvl="3">
              <a:lnSpc>
                <a:spcPct val="65000"/>
              </a:lnSpc>
              <a:spcBef>
                <a:spcPct val="10000"/>
              </a:spcBef>
            </a:pPr>
            <a:r>
              <a:rPr lang="en-GB" sz="1200">
                <a:solidFill>
                  <a:srgbClr val="008000"/>
                </a:solidFill>
              </a:rPr>
              <a:t>A raw material or feedstock should be renewable rather than depleting whenever technically and economically practicable</a:t>
            </a:r>
            <a:r>
              <a:rPr lang="en-GB">
                <a:solidFill>
                  <a:srgbClr val="008000"/>
                </a:solidFill>
              </a:rPr>
              <a:t>.</a:t>
            </a:r>
          </a:p>
          <a:p>
            <a:pPr>
              <a:spcBef>
                <a:spcPct val="10000"/>
              </a:spcBef>
            </a:pPr>
            <a:endParaRPr lang="en-GB" sz="1200" b="1">
              <a:solidFill>
                <a:srgbClr val="008000"/>
              </a:solidFill>
            </a:endParaRPr>
          </a:p>
          <a:p>
            <a:pPr lvl="2"/>
            <a:r>
              <a:rPr lang="en-GB" sz="1400" b="1">
                <a:solidFill>
                  <a:srgbClr val="008000"/>
                </a:solidFill>
              </a:rPr>
              <a:t>8  Reduce Derivatives</a:t>
            </a:r>
          </a:p>
          <a:p>
            <a:pPr lvl="3"/>
            <a:r>
              <a:rPr lang="en-GB" sz="1200">
                <a:solidFill>
                  <a:srgbClr val="008000"/>
                </a:solidFill>
              </a:rPr>
              <a:t>Unnecessary derivatization (use of blocking groups, protection/de-protection, and temporary modification of physical/chemical processes) should be minimised or avoided if possible, because such steps require additional reagents and can generate waste.</a:t>
            </a:r>
          </a:p>
          <a:p>
            <a:endParaRPr lang="en-GB" sz="1200" b="1">
              <a:solidFill>
                <a:srgbClr val="008000"/>
              </a:solidFill>
            </a:endParaRPr>
          </a:p>
          <a:p>
            <a:pPr lvl="2"/>
            <a:r>
              <a:rPr lang="en-GB" sz="1400" b="1">
                <a:solidFill>
                  <a:srgbClr val="008000"/>
                </a:solidFill>
              </a:rPr>
              <a:t>9  Catalysis</a:t>
            </a:r>
          </a:p>
          <a:p>
            <a:pPr lvl="3"/>
            <a:r>
              <a:rPr lang="en-GB" sz="1200">
                <a:solidFill>
                  <a:srgbClr val="008000"/>
                </a:solidFill>
              </a:rPr>
              <a:t>Catalytic reagents (as selective as possible) are superior to stoichiometric reagents.</a:t>
            </a:r>
          </a:p>
          <a:p>
            <a:endParaRPr lang="en-GB" sz="1000" b="1">
              <a:solidFill>
                <a:srgbClr val="008000"/>
              </a:solidFill>
            </a:endParaRPr>
          </a:p>
          <a:p>
            <a:pPr lvl="2"/>
            <a:r>
              <a:rPr lang="en-GB" sz="1400" b="1">
                <a:solidFill>
                  <a:srgbClr val="008000"/>
                </a:solidFill>
              </a:rPr>
              <a:t>10  Design for Degradation</a:t>
            </a:r>
            <a:endParaRPr lang="en-GB" sz="1200" b="1">
              <a:solidFill>
                <a:srgbClr val="008000"/>
              </a:solidFill>
            </a:endParaRPr>
          </a:p>
          <a:p>
            <a:pPr lvl="3"/>
            <a:r>
              <a:rPr lang="en-GB" sz="1200">
                <a:solidFill>
                  <a:srgbClr val="008000"/>
                </a:solidFill>
              </a:rPr>
              <a:t>Chemical products should be designed so that at the end of their function they break down into innocuous degradation products and do not persist in the environment.</a:t>
            </a:r>
          </a:p>
          <a:p>
            <a:endParaRPr lang="en-GB" b="1">
              <a:solidFill>
                <a:srgbClr val="008000"/>
              </a:solidFill>
            </a:endParaRPr>
          </a:p>
          <a:p>
            <a:pPr lvl="2"/>
            <a:r>
              <a:rPr lang="en-GB" sz="1400" b="1">
                <a:solidFill>
                  <a:srgbClr val="008000"/>
                </a:solidFill>
              </a:rPr>
              <a:t>11  Real-time Analysis for Pollution Prevention</a:t>
            </a:r>
            <a:endParaRPr lang="en-GB" b="1">
              <a:solidFill>
                <a:srgbClr val="008000"/>
              </a:solidFill>
            </a:endParaRPr>
          </a:p>
          <a:p>
            <a:pPr lvl="3"/>
            <a:r>
              <a:rPr lang="en-GB" sz="1200">
                <a:solidFill>
                  <a:srgbClr val="008000"/>
                </a:solidFill>
              </a:rPr>
              <a:t>Analytical methodologies need to be further developed to allow for real-time, in-process monitoring and control prior to the formation of hazardous substances.</a:t>
            </a:r>
          </a:p>
          <a:p>
            <a:endParaRPr lang="en-GB" b="1">
              <a:solidFill>
                <a:srgbClr val="008000"/>
              </a:solidFill>
            </a:endParaRPr>
          </a:p>
          <a:p>
            <a:pPr lvl="2"/>
            <a:r>
              <a:rPr lang="en-GB" sz="1400" b="1">
                <a:solidFill>
                  <a:srgbClr val="008000"/>
                </a:solidFill>
              </a:rPr>
              <a:t>12  Inherently Safer Chemistry for Accident Prevention</a:t>
            </a:r>
          </a:p>
          <a:p>
            <a:pPr lvl="3"/>
            <a:r>
              <a:rPr lang="en-GB" sz="1200">
                <a:solidFill>
                  <a:srgbClr val="008000"/>
                </a:solidFill>
              </a:rPr>
              <a:t>Substances and the form of a substance used in a chemical process should be chosen to minimise the potential for chemical accidents, including releases, explosions, and fires.</a:t>
            </a:r>
          </a:p>
          <a:p>
            <a:pPr lvl="3" algn="ctr"/>
            <a:endParaRPr lang="en-GB">
              <a:solidFill>
                <a:srgbClr val="008000"/>
              </a:solidFill>
            </a:endParaRPr>
          </a:p>
          <a:p>
            <a:pPr algn="ctr"/>
            <a:endParaRPr lang="en-GB" sz="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1276</Words>
  <Application>Microsoft Office PowerPoint</Application>
  <PresentationFormat>On-screen Show (4:3)</PresentationFormat>
  <Paragraphs>221</Paragraphs>
  <Slides>37</Slides>
  <Notes>7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قالب التصميم</vt:lpstr>
      </vt:variant>
      <vt:variant>
        <vt:i4>2</vt:i4>
      </vt:variant>
      <vt:variant>
        <vt:lpstr>ملقمات OLE مضمنة</vt:lpstr>
      </vt:variant>
      <vt:variant>
        <vt:i4>3</vt:i4>
      </vt:variant>
      <vt:variant>
        <vt:lpstr>عناوين الشرائح</vt:lpstr>
      </vt:variant>
      <vt:variant>
        <vt:i4>37</vt:i4>
      </vt:variant>
    </vt:vector>
  </HeadingPairs>
  <TitlesOfParts>
    <vt:vector size="48" baseType="lpstr">
      <vt:lpstr>Calibri</vt:lpstr>
      <vt:lpstr>Arial</vt:lpstr>
      <vt:lpstr>Times New Roman</vt:lpstr>
      <vt:lpstr>Helvetica-Bold</vt:lpstr>
      <vt:lpstr>Arial Black</vt:lpstr>
      <vt:lpstr>Wingdings</vt:lpstr>
      <vt:lpstr>Office Theme</vt:lpstr>
      <vt:lpstr>Office Theme</vt:lpstr>
      <vt:lpstr>Document</vt:lpstr>
      <vt:lpstr>Chem3D</vt:lpstr>
      <vt:lpstr>CS ChemDraw Drawing</vt:lpstr>
      <vt:lpstr>بسم الله الرحمن الرحيم</vt:lpstr>
      <vt:lpstr>الشريحة 2</vt:lpstr>
      <vt:lpstr>We know the importance of chemical industries in our day-to-day life </vt:lpstr>
      <vt:lpstr>But it is plagued with several problems, such as running out of petrochemical feedstock, environmental issues, toxic discharge, depletion of nonrenewable resources, short-term and long-term health problems </vt:lpstr>
      <vt:lpstr>But We know that there is a growing need for more environmentally acceptable processes in the chemical industry. This trend towards what has become known as’ </vt:lpstr>
      <vt:lpstr>WHAT IS GREEN CHEMISTRY ?</vt:lpstr>
      <vt:lpstr>Green Chemistry Is About...</vt:lpstr>
      <vt:lpstr>The 12 Principles of Green Chemistry (1-6)</vt:lpstr>
      <vt:lpstr>The 12 Principles of Green Chemistry (7-12)</vt:lpstr>
      <vt:lpstr>Key words in 12 principles of Green chemistry</vt:lpstr>
      <vt:lpstr>“It is better to prevent waste than to treat or clean up waste after it is formed” </vt:lpstr>
      <vt:lpstr>The cost of waste</vt:lpstr>
      <vt:lpstr>The atom efficiency of the reaction</vt:lpstr>
      <vt:lpstr>phenol</vt:lpstr>
      <vt:lpstr>“The use of auxiliary substances (e.g. solvents, separation agents, etc.) should be made unnecessary wherever possible, and innocuous when used” </vt:lpstr>
      <vt:lpstr>Why Ethyl lactate  Is a Green solvent </vt:lpstr>
      <vt:lpstr>Solvent-Free Conditions</vt:lpstr>
      <vt:lpstr>Ionic Liquids</vt:lpstr>
      <vt:lpstr>Carbon Dioxide (CO2)</vt:lpstr>
      <vt:lpstr>الشريحة 20</vt:lpstr>
      <vt:lpstr>الشريحة 21</vt:lpstr>
      <vt:lpstr>Dry Cleaning using ScCO2</vt:lpstr>
      <vt:lpstr>Dry Cleaning using ScCO2</vt:lpstr>
      <vt:lpstr>Green chemistry applied on industerial</vt:lpstr>
      <vt:lpstr>Polyurethanes</vt:lpstr>
      <vt:lpstr>Adipic Acid</vt:lpstr>
      <vt:lpstr>Alternative feedstock in the synthesis of adipic acid is D glucose,which is converted to cis muconic acid using E. coli, which is further hydrogenated to adipic acid using hydrogen gas</vt:lpstr>
      <vt:lpstr>Herbicides</vt:lpstr>
      <vt:lpstr>The new Monsanto process makes use of a copper catalyst, which is used to reduce diethanol amine to DSIDA, the intermediate to Roundup</vt:lpstr>
      <vt:lpstr>الشريحة 30</vt:lpstr>
      <vt:lpstr>The Food and Flavor Industry</vt:lpstr>
      <vt:lpstr>Disadvantages : </vt:lpstr>
      <vt:lpstr>الشريحة 33</vt:lpstr>
      <vt:lpstr> Dr. Karen M. Draths and Professor John W. Frost of Michigan State University developing a range of synthetic routes from plant-derived glucose. They used genetically modified bacteria, which operated in aqueous solution at relatively low temperatures. The modified bacteria produce catechol via two other intermediates..  </vt:lpstr>
      <vt:lpstr>الشريحة 35</vt:lpstr>
      <vt:lpstr>Conclusion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 </cp:lastModifiedBy>
  <cp:revision>16</cp:revision>
  <dcterms:created xsi:type="dcterms:W3CDTF">2008-05-31T16:12:48Z</dcterms:created>
  <dcterms:modified xsi:type="dcterms:W3CDTF">2008-07-28T09:22:52Z</dcterms:modified>
</cp:coreProperties>
</file>